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594E-0EB5-45D1-AF00-9BD2AB7E813F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12B0-8C2C-4328-941C-F269A815B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75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594E-0EB5-45D1-AF00-9BD2AB7E813F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12B0-8C2C-4328-941C-F269A815B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38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594E-0EB5-45D1-AF00-9BD2AB7E813F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12B0-8C2C-4328-941C-F269A815B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23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594E-0EB5-45D1-AF00-9BD2AB7E813F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12B0-8C2C-4328-941C-F269A815B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5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594E-0EB5-45D1-AF00-9BD2AB7E813F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12B0-8C2C-4328-941C-F269A815B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29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594E-0EB5-45D1-AF00-9BD2AB7E813F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12B0-8C2C-4328-941C-F269A815B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5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594E-0EB5-45D1-AF00-9BD2AB7E813F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12B0-8C2C-4328-941C-F269A815B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3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594E-0EB5-45D1-AF00-9BD2AB7E813F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12B0-8C2C-4328-941C-F269A815B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96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594E-0EB5-45D1-AF00-9BD2AB7E813F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12B0-8C2C-4328-941C-F269A815B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49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594E-0EB5-45D1-AF00-9BD2AB7E813F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12B0-8C2C-4328-941C-F269A815B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4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594E-0EB5-45D1-AF00-9BD2AB7E813F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12B0-8C2C-4328-941C-F269A815B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89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F594E-0EB5-45D1-AF00-9BD2AB7E813F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C12B0-8C2C-4328-941C-F269A815B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33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2088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 descr="H:\ОП ДОУ\новая ОП ДОУ\презентация\1269290771_8fe012ead89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56" y="0"/>
            <a:ext cx="9166418" cy="687481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1556792"/>
            <a:ext cx="510486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КРАТКАЯ ПРЕЗЕНТАЦИЯ </a:t>
            </a:r>
          </a:p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образовательной программы</a:t>
            </a:r>
          </a:p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дошкольного образования </a:t>
            </a:r>
          </a:p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муниципального бюджетного дошкольного </a:t>
            </a:r>
          </a:p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образовательного учреждения</a:t>
            </a:r>
          </a:p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«Детский сад № 59»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r>
              <a:rPr lang="ru-RU" b="1" dirty="0">
                <a:latin typeface="Gabriola" panose="04040605051002020D02" pitchFamily="82" charset="0"/>
              </a:rPr>
              <a:t>г</a:t>
            </a:r>
            <a:r>
              <a:rPr lang="ru-RU" b="1" dirty="0" smtClean="0">
                <a:latin typeface="Gabriola" panose="04040605051002020D02" pitchFamily="82" charset="0"/>
              </a:rPr>
              <a:t>. Иваново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2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2088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 descr="H:\ОП ДОУ\новая ОП ДОУ\презентация\1269290771_8fe012ead89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4864" y="-315416"/>
            <a:ext cx="12745416" cy="7173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0" y="980727"/>
            <a:ext cx="7992888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ru-RU" sz="2800" b="1" dirty="0" smtClean="0">
                <a:solidFill>
                  <a:srgbClr val="C00000"/>
                </a:solidFill>
                <a:latin typeface="Gabriola" pitchFamily="82" charset="0"/>
              </a:rPr>
              <a:t>           Система работы МБДОУ  с семьями воспитанников</a:t>
            </a:r>
          </a:p>
          <a:p>
            <a:pPr marL="108000"/>
            <a:r>
              <a:rPr lang="ru-RU" sz="2400" b="1" dirty="0" smtClean="0">
                <a:solidFill>
                  <a:srgbClr val="FF0000"/>
                </a:solidFill>
                <a:latin typeface="Gabriola" pitchFamily="82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Gabriola" pitchFamily="82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Gabriola" pitchFamily="82" charset="0"/>
              </a:rPr>
              <a:t>Цель: </a:t>
            </a:r>
            <a:r>
              <a:rPr lang="ru-RU" sz="2400" b="1" dirty="0" smtClean="0">
                <a:latin typeface="Gabriola" pitchFamily="82" charset="0"/>
              </a:rPr>
              <a:t>сделать родителей (законных представителей) активными </a:t>
            </a:r>
          </a:p>
          <a:p>
            <a:pPr marL="108000"/>
            <a:r>
              <a:rPr lang="ru-RU" sz="2400" b="1" dirty="0" smtClean="0">
                <a:latin typeface="Gabriola" pitchFamily="82" charset="0"/>
              </a:rPr>
              <a:t>      участниками педагогического процесса, оказав им помощь в </a:t>
            </a:r>
          </a:p>
          <a:p>
            <a:pPr marL="108000"/>
            <a:r>
              <a:rPr lang="ru-RU" sz="2400" b="1" dirty="0" smtClean="0">
                <a:latin typeface="Gabriola" pitchFamily="82" charset="0"/>
              </a:rPr>
              <a:t>  реализации    ответственности за воспитание и обучение детей.</a:t>
            </a:r>
          </a:p>
          <a:p>
            <a:pPr lvl="0"/>
            <a:r>
              <a:rPr lang="ru-RU" sz="2400" b="1" dirty="0" smtClean="0">
                <a:solidFill>
                  <a:srgbClr val="00B050"/>
                </a:solidFill>
                <a:latin typeface="Gabriola" pitchFamily="82" charset="0"/>
              </a:rPr>
              <a:t>Задачи: </a:t>
            </a:r>
            <a:r>
              <a:rPr lang="ru-RU" sz="2400" b="1" dirty="0" smtClean="0">
                <a:latin typeface="Gabriola" pitchFamily="82" charset="0"/>
              </a:rPr>
              <a:t>1. приобщение родителей (законных представителей) к участию в жизни детского сада;</a:t>
            </a:r>
          </a:p>
          <a:p>
            <a:pPr lvl="0"/>
            <a:r>
              <a:rPr lang="ru-RU" sz="2400" b="1" dirty="0" smtClean="0">
                <a:latin typeface="Gabriola" pitchFamily="82" charset="0"/>
              </a:rPr>
              <a:t>                2. изучение и обобщение лучшего опыта семейного воспитания;</a:t>
            </a:r>
          </a:p>
          <a:p>
            <a:pPr lvl="0"/>
            <a:r>
              <a:rPr lang="ru-RU" sz="2400" b="1" dirty="0" smtClean="0">
                <a:latin typeface="Gabriola" pitchFamily="82" charset="0"/>
              </a:rPr>
              <a:t>                       3. возрождение  традиций семейного воспитания;</a:t>
            </a:r>
          </a:p>
          <a:p>
            <a:pPr lvl="0"/>
            <a:r>
              <a:rPr lang="ru-RU" sz="2400" b="1" dirty="0" smtClean="0">
                <a:latin typeface="Gabriola" pitchFamily="82" charset="0"/>
              </a:rPr>
              <a:t>                         4. повышение педагогической культуры родителей </a:t>
            </a:r>
          </a:p>
          <a:p>
            <a:pPr lvl="0"/>
            <a:r>
              <a:rPr lang="ru-RU" sz="2400" b="1" dirty="0" smtClean="0">
                <a:latin typeface="Gabriola" pitchFamily="82" charset="0"/>
              </a:rPr>
              <a:t>                     (законных представителей)</a:t>
            </a:r>
            <a:endParaRPr lang="ru-RU" sz="2400" b="1" dirty="0" smtClean="0">
              <a:solidFill>
                <a:srgbClr val="00B050"/>
              </a:solidFill>
              <a:latin typeface="Gabriola" pitchFamily="82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191919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Gabriola" pitchFamily="82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-17621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31840" y="2204864"/>
            <a:ext cx="52565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Gabriola" pitchFamily="82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Gabriola" pitchFamily="82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Gabriola" pitchFamily="82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6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2088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 descr="H:\ОП ДОУ\новая ОП ДОУ\презентация\1269290771_8fe012ead89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32856" y="-315416"/>
            <a:ext cx="12529392" cy="7173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0" y="1340767"/>
            <a:ext cx="756084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ru-RU" sz="2800" b="1" dirty="0" smtClean="0">
                <a:solidFill>
                  <a:srgbClr val="C00000"/>
                </a:solidFill>
                <a:latin typeface="Gabriola" pitchFamily="82" charset="0"/>
              </a:rPr>
              <a:t>      Система работы МБДОУ  с семьями воспитанников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Gabriola" pitchFamily="82" charset="0"/>
              </a:rPr>
              <a:t>    Основные принципы работы МБДОУ с семьями воспитанников:</a:t>
            </a:r>
          </a:p>
          <a:p>
            <a:r>
              <a:rPr lang="ru-RU" sz="2400" b="1" dirty="0" smtClean="0">
                <a:latin typeface="Gabriola" pitchFamily="82" charset="0"/>
              </a:rPr>
              <a:t>             </a:t>
            </a:r>
          </a:p>
          <a:p>
            <a:r>
              <a:rPr lang="ru-RU" sz="2400" b="1" dirty="0" smtClean="0">
                <a:latin typeface="Gabriola" pitchFamily="82" charset="0"/>
              </a:rPr>
              <a:t>     1.</a:t>
            </a:r>
            <a:r>
              <a:rPr lang="ru-RU" sz="2400" b="1" dirty="0" smtClean="0"/>
              <a:t> </a:t>
            </a:r>
            <a:r>
              <a:rPr lang="ru-RU" sz="2400" b="1" dirty="0" smtClean="0">
                <a:latin typeface="Gabriola" pitchFamily="82" charset="0"/>
              </a:rPr>
              <a:t>Открытость </a:t>
            </a:r>
            <a:r>
              <a:rPr lang="ru-RU" sz="2400" dirty="0" smtClean="0">
                <a:latin typeface="Gabriola" pitchFamily="82" charset="0"/>
              </a:rPr>
              <a:t> </a:t>
            </a:r>
            <a:r>
              <a:rPr lang="ru-RU" sz="2400" b="1" dirty="0" smtClean="0">
                <a:latin typeface="Gabriola" pitchFamily="82" charset="0"/>
              </a:rPr>
              <a:t>работы детского сада для семьи </a:t>
            </a:r>
          </a:p>
          <a:p>
            <a:r>
              <a:rPr lang="ru-RU" sz="2400" b="1" dirty="0" smtClean="0">
                <a:latin typeface="Gabriola" pitchFamily="82" charset="0"/>
              </a:rPr>
              <a:t>     2. Сотрудничество педагогов и родителей (законных </a:t>
            </a:r>
          </a:p>
          <a:p>
            <a:r>
              <a:rPr lang="ru-RU" sz="2400" b="1" dirty="0" smtClean="0">
                <a:latin typeface="Gabriola" pitchFamily="82" charset="0"/>
              </a:rPr>
              <a:t>                      представителей) в воспитании детей.</a:t>
            </a:r>
          </a:p>
          <a:p>
            <a:r>
              <a:rPr lang="ru-RU" sz="2400" b="1" dirty="0" smtClean="0">
                <a:latin typeface="Gabriola" pitchFamily="82" charset="0"/>
              </a:rPr>
              <a:t>                         3. Создание единой развивающей среды, обеспечивающей</a:t>
            </a:r>
          </a:p>
          <a:p>
            <a:r>
              <a:rPr lang="ru-RU" sz="2400" b="1" dirty="0" smtClean="0">
                <a:latin typeface="Gabriola" pitchFamily="82" charset="0"/>
              </a:rPr>
              <a:t>                         одинаковые  подходы к развитию ребенка в семье </a:t>
            </a:r>
          </a:p>
          <a:p>
            <a:r>
              <a:rPr lang="ru-RU" sz="2400" b="1" dirty="0" smtClean="0">
                <a:latin typeface="Gabriola" pitchFamily="82" charset="0"/>
              </a:rPr>
              <a:t>                    и в детском саду .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191919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Gabriola" pitchFamily="82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-17621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31840" y="2204864"/>
            <a:ext cx="52565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Gabriola" pitchFamily="82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Gabriola" pitchFamily="82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Gabriola" pitchFamily="82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6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2088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 descr="H:\ОП ДОУ\новая ОП ДОУ\презентация\1269290771_8fe012ead89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60848" y="-315416"/>
            <a:ext cx="12385376" cy="7173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5576" y="836713"/>
            <a:ext cx="7704856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800" b="1" dirty="0" smtClean="0">
                <a:solidFill>
                  <a:srgbClr val="FF0000"/>
                </a:solidFill>
                <a:latin typeface="Gabriola" pitchFamily="82" charset="0"/>
              </a:rPr>
              <a:t>                       Система работы с родителями включает:</a:t>
            </a:r>
          </a:p>
          <a:p>
            <a:pPr fontAlgn="base"/>
            <a:r>
              <a:rPr lang="ru-RU" dirty="0" smtClean="0"/>
              <a:t>          1. </a:t>
            </a:r>
            <a:r>
              <a:rPr lang="ru-RU" sz="2000" b="1" dirty="0" smtClean="0">
                <a:latin typeface="Gabriola" pitchFamily="82" charset="0"/>
              </a:rPr>
              <a:t>Пропаганду деятельности и образовательных услуг МБДОУ. </a:t>
            </a:r>
          </a:p>
          <a:p>
            <a:pPr fontAlgn="base"/>
            <a:r>
              <a:rPr lang="ru-RU" sz="2000" b="1" dirty="0" smtClean="0">
                <a:latin typeface="Gabriola" pitchFamily="82" charset="0"/>
              </a:rPr>
              <a:t>           2. Выявление образовательных потребностей семей воспитанников, уровня </a:t>
            </a:r>
          </a:p>
          <a:p>
            <a:pPr fontAlgn="base"/>
            <a:r>
              <a:rPr lang="ru-RU" sz="2000" b="1" dirty="0" smtClean="0">
                <a:latin typeface="Gabriola" pitchFamily="82" charset="0"/>
              </a:rPr>
              <a:t>              осведомленности родителей в области воспитания и обучения дошкольников,</a:t>
            </a:r>
          </a:p>
          <a:p>
            <a:pPr fontAlgn="base"/>
            <a:r>
              <a:rPr lang="ru-RU" sz="2000" b="1" dirty="0" smtClean="0">
                <a:latin typeface="Gabriola" pitchFamily="82" charset="0"/>
              </a:rPr>
              <a:t>            мнения родителей о качестве воспитательно-образовательного процесса в МБДОУ</a:t>
            </a:r>
          </a:p>
          <a:p>
            <a:pPr fontAlgn="base"/>
            <a:r>
              <a:rPr lang="ru-RU" sz="2000" b="1" dirty="0" smtClean="0">
                <a:latin typeface="Gabriola" pitchFamily="82" charset="0"/>
              </a:rPr>
              <a:t>3.  Повышение психолого-педагогической компетентности родителей,</a:t>
            </a:r>
          </a:p>
          <a:p>
            <a:pPr fontAlgn="base"/>
            <a:r>
              <a:rPr lang="ru-RU" sz="2000" b="1" dirty="0" smtClean="0">
                <a:latin typeface="Gabriola" pitchFamily="82" charset="0"/>
              </a:rPr>
              <a:t>   привлечение их к активному участию в воспитательно-образовательном процессе,</a:t>
            </a:r>
          </a:p>
          <a:p>
            <a:pPr fontAlgn="base"/>
            <a:r>
              <a:rPr lang="ru-RU" sz="2000" b="1" dirty="0" smtClean="0">
                <a:latin typeface="Gabriola" pitchFamily="82" charset="0"/>
              </a:rPr>
              <a:t>     реализации Программы.</a:t>
            </a:r>
          </a:p>
          <a:p>
            <a:pPr fontAlgn="base"/>
            <a:r>
              <a:rPr lang="ru-RU" sz="2000" b="1" dirty="0" smtClean="0">
                <a:latin typeface="Gabriola" pitchFamily="82" charset="0"/>
              </a:rPr>
              <a:t>                              4.Привлечение родителей к активному участию в воспитательно-</a:t>
            </a:r>
          </a:p>
          <a:p>
            <a:pPr fontAlgn="base"/>
            <a:r>
              <a:rPr lang="ru-RU" sz="2000" b="1" dirty="0" smtClean="0">
                <a:latin typeface="Gabriola" pitchFamily="82" charset="0"/>
              </a:rPr>
              <a:t>                                  образовательном процессе, повышение авторитета родителей </a:t>
            </a:r>
          </a:p>
          <a:p>
            <a:pPr fontAlgn="base"/>
            <a:r>
              <a:rPr lang="ru-RU" sz="2000" b="1" dirty="0" smtClean="0">
                <a:latin typeface="Gabriola" pitchFamily="82" charset="0"/>
              </a:rPr>
              <a:t>                                   в глазах детей, авторитета педагога – в глазах родителей.</a:t>
            </a:r>
          </a:p>
          <a:p>
            <a:pPr fontAlgn="base"/>
            <a:r>
              <a:rPr lang="ru-RU" sz="2000" b="1" dirty="0" smtClean="0">
                <a:latin typeface="Gabriola" pitchFamily="82" charset="0"/>
              </a:rPr>
              <a:t>                          5.Организация эффективного взаимодействия ДОУ с семьями </a:t>
            </a:r>
          </a:p>
          <a:p>
            <a:pPr fontAlgn="base"/>
            <a:r>
              <a:rPr lang="ru-RU" sz="2000" b="1" dirty="0" smtClean="0">
                <a:latin typeface="Gabriola" pitchFamily="82" charset="0"/>
              </a:rPr>
              <a:t>                                 воспитанников, повышение психолого-педагогической </a:t>
            </a:r>
          </a:p>
          <a:p>
            <a:pPr fontAlgn="base"/>
            <a:r>
              <a:rPr lang="ru-RU" sz="2000" b="1" dirty="0" smtClean="0">
                <a:latin typeface="Gabriola" pitchFamily="82" charset="0"/>
              </a:rPr>
              <a:t>                                     компетентности педагогов и других сотрудников МБДОУ.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191919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Gabriola" pitchFamily="82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-17621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31840" y="2204864"/>
            <a:ext cx="52565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Gabriola" pitchFamily="82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Gabriola" pitchFamily="82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Gabriola" pitchFamily="82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6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2088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 descr="H:\ОП ДОУ\новая ОП ДОУ\презентация\1269290771_8fe012ead89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56" y="0"/>
            <a:ext cx="9166418" cy="687481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87824" y="1556792"/>
            <a:ext cx="524888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Gabriola" pitchFamily="82" charset="0"/>
              </a:rPr>
              <a:t>ДОБРО ПОЖАЛОВАТЬ </a:t>
            </a:r>
            <a:r>
              <a:rPr lang="en-US" sz="3600" dirty="0" smtClean="0">
                <a:solidFill>
                  <a:srgbClr val="FF0000"/>
                </a:solidFill>
                <a:latin typeface="Gabriola" pitchFamily="82" charset="0"/>
              </a:rPr>
              <a:t>!</a:t>
            </a:r>
            <a:endParaRPr lang="ru-RU" sz="3600" dirty="0" smtClean="0">
              <a:solidFill>
                <a:srgbClr val="FF0000"/>
              </a:solidFill>
              <a:latin typeface="Gabriola" pitchFamily="82" charset="0"/>
            </a:endParaRPr>
          </a:p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в муниципальное бюджетное дошкольное </a:t>
            </a:r>
          </a:p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образовательное учреждение</a:t>
            </a:r>
          </a:p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«Детский сад № 59»</a:t>
            </a:r>
          </a:p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           Адрес: г. Иваново, ул. Шошина, д.  2 А</a:t>
            </a:r>
          </a:p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Тел. +7 (4932) 37-37-83</a:t>
            </a:r>
          </a:p>
          <a:p>
            <a:pPr algn="ctr"/>
            <a:r>
              <a:rPr lang="en-US" sz="2800" b="1" dirty="0" smtClean="0">
                <a:latin typeface="Gabriola" panose="04040605051002020D02" pitchFamily="82" charset="0"/>
              </a:rPr>
              <a:t>E-mail dou59@ivedu.ru</a:t>
            </a:r>
            <a:endParaRPr lang="ru-RU" sz="2800" b="1" dirty="0" smtClean="0">
              <a:latin typeface="Gabriola" panose="04040605051002020D02" pitchFamily="82" charset="0"/>
            </a:endParaRP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>
                <a:latin typeface="Gabriola" panose="04040605051002020D02" pitchFamily="82" charset="0"/>
              </a:rPr>
              <a:t>г</a:t>
            </a:r>
            <a:r>
              <a:rPr lang="ru-RU" b="1" dirty="0" smtClean="0">
                <a:latin typeface="Gabriola" panose="04040605051002020D02" pitchFamily="82" charset="0"/>
              </a:rPr>
              <a:t>. Иваново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2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2088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 descr="H:\ОП ДОУ\новая ОП ДОУ\презентация\1269290771_8fe012ead89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56" y="0"/>
            <a:ext cx="9166418" cy="687481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1556792"/>
            <a:ext cx="51048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b="1" dirty="0">
                <a:latin typeface="Gabriola" panose="04040605051002020D02" pitchFamily="82" charset="0"/>
              </a:rPr>
              <a:t>Программа составлена в соответствии с федеральным законом «Об образовании в РФ»; </a:t>
            </a:r>
            <a:endParaRPr lang="ru-RU" b="1" dirty="0" smtClean="0">
              <a:latin typeface="Gabriola" panose="04040605051002020D02" pitchFamily="82" charset="0"/>
            </a:endParaRPr>
          </a:p>
          <a:p>
            <a:pPr>
              <a:defRPr/>
            </a:pPr>
            <a:r>
              <a:rPr lang="ru-RU" b="1" dirty="0" smtClean="0">
                <a:latin typeface="Gabriola" panose="04040605051002020D02" pitchFamily="82" charset="0"/>
              </a:rPr>
              <a:t>Федеральным </a:t>
            </a:r>
            <a:r>
              <a:rPr lang="ru-RU" b="1" dirty="0">
                <a:latin typeface="Gabriola" panose="04040605051002020D02" pitchFamily="82" charset="0"/>
              </a:rPr>
              <a:t>государственным образовательным стандартом дошкольного образования (приказ Министерства образования и науки РФ от 17.10.2013 г. №1155 «Об утверждении федерального государственного образовательного стандарта дошкольного образования»); </a:t>
            </a:r>
            <a:endParaRPr lang="ru-RU" b="1" dirty="0" smtClean="0">
              <a:latin typeface="Gabriola" panose="04040605051002020D02" pitchFamily="82" charset="0"/>
            </a:endParaRPr>
          </a:p>
          <a:p>
            <a:pPr>
              <a:defRPr/>
            </a:pPr>
            <a:r>
              <a:rPr lang="ru-RU" b="1" dirty="0">
                <a:latin typeface="Gabriola" panose="04040605051002020D02" pitchFamily="82" charset="0"/>
              </a:rPr>
              <a:t> </a:t>
            </a:r>
            <a:r>
              <a:rPr lang="ru-RU" b="1" dirty="0" smtClean="0">
                <a:latin typeface="Gabriola" panose="04040605051002020D02" pitchFamily="82" charset="0"/>
              </a:rPr>
              <a:t>           Постановлением </a:t>
            </a:r>
            <a:r>
              <a:rPr lang="ru-RU" b="1" dirty="0">
                <a:latin typeface="Gabriola" panose="04040605051002020D02" pitchFamily="82" charset="0"/>
              </a:rPr>
              <a:t>Главного государственного </a:t>
            </a:r>
            <a:r>
              <a:rPr lang="ru-RU" b="1" dirty="0" smtClean="0">
                <a:latin typeface="Gabriola" panose="04040605051002020D02" pitchFamily="82" charset="0"/>
              </a:rPr>
              <a:t>санитарного  </a:t>
            </a:r>
          </a:p>
          <a:p>
            <a:pPr>
              <a:defRPr/>
            </a:pPr>
            <a:r>
              <a:rPr lang="ru-RU" b="1" dirty="0">
                <a:latin typeface="Gabriola" panose="04040605051002020D02" pitchFamily="82" charset="0"/>
              </a:rPr>
              <a:t> </a:t>
            </a:r>
            <a:r>
              <a:rPr lang="ru-RU" b="1" dirty="0" smtClean="0">
                <a:latin typeface="Gabriola" panose="04040605051002020D02" pitchFamily="82" charset="0"/>
              </a:rPr>
              <a:t>               </a:t>
            </a:r>
            <a:r>
              <a:rPr lang="ru-RU" b="1" dirty="0">
                <a:latin typeface="Gabriola" panose="04040605051002020D02" pitchFamily="82" charset="0"/>
              </a:rPr>
              <a:t>врача РФ от 15.05.2013 г. № 26 «Об </a:t>
            </a:r>
            <a:r>
              <a:rPr lang="ru-RU" b="1" dirty="0" smtClean="0">
                <a:latin typeface="Gabriola" panose="04040605051002020D02" pitchFamily="82" charset="0"/>
              </a:rPr>
              <a:t>  утверждении </a:t>
            </a:r>
          </a:p>
          <a:p>
            <a:pPr>
              <a:defRPr/>
            </a:pPr>
            <a:r>
              <a:rPr lang="ru-RU" b="1" dirty="0">
                <a:latin typeface="Gabriola" panose="04040605051002020D02" pitchFamily="82" charset="0"/>
              </a:rPr>
              <a:t> </a:t>
            </a:r>
            <a:r>
              <a:rPr lang="ru-RU" b="1" dirty="0" smtClean="0">
                <a:latin typeface="Gabriola" panose="04040605051002020D02" pitchFamily="82" charset="0"/>
              </a:rPr>
              <a:t>                  </a:t>
            </a:r>
            <a:r>
              <a:rPr lang="ru-RU" b="1" dirty="0" err="1" smtClean="0">
                <a:latin typeface="Gabriola" panose="04040605051002020D02" pitchFamily="82" charset="0"/>
              </a:rPr>
              <a:t>СанПиН</a:t>
            </a:r>
            <a:r>
              <a:rPr lang="ru-RU" b="1" dirty="0" smtClean="0">
                <a:latin typeface="Gabriola" panose="04040605051002020D02" pitchFamily="82" charset="0"/>
              </a:rPr>
              <a:t> 2.4.3648-20 </a:t>
            </a:r>
            <a:r>
              <a:rPr lang="ru-RU" b="1" dirty="0">
                <a:latin typeface="Gabriola" panose="04040605051002020D02" pitchFamily="82" charset="0"/>
              </a:rPr>
              <a:t>«Санитарно-эпидемиологические </a:t>
            </a:r>
            <a:endParaRPr lang="ru-RU" b="1" dirty="0" smtClean="0">
              <a:latin typeface="Gabriola" panose="04040605051002020D02" pitchFamily="82" charset="0"/>
            </a:endParaRPr>
          </a:p>
          <a:p>
            <a:pPr>
              <a:defRPr/>
            </a:pPr>
            <a:r>
              <a:rPr lang="ru-RU" b="1" dirty="0">
                <a:latin typeface="Gabriola" panose="04040605051002020D02" pitchFamily="82" charset="0"/>
              </a:rPr>
              <a:t> </a:t>
            </a:r>
            <a:r>
              <a:rPr lang="ru-RU" b="1" dirty="0" smtClean="0">
                <a:latin typeface="Gabriola" panose="04040605051002020D02" pitchFamily="82" charset="0"/>
              </a:rPr>
              <a:t>               требования </a:t>
            </a:r>
            <a:r>
              <a:rPr lang="ru-RU" b="1" dirty="0">
                <a:latin typeface="Gabriola" panose="04040605051002020D02" pitchFamily="82" charset="0"/>
              </a:rPr>
              <a:t>к </a:t>
            </a:r>
            <a:r>
              <a:rPr lang="ru-RU" b="1" dirty="0" smtClean="0">
                <a:latin typeface="Gabriola" panose="04040605051002020D02" pitchFamily="82" charset="0"/>
              </a:rPr>
              <a:t>организациям воспитания и обучения, отдыха и оздоровления детей и молодежи»</a:t>
            </a:r>
            <a:endParaRPr lang="ru-RU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1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2088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 descr="H:\ОП ДОУ\новая ОП ДОУ\презентация\1269290771_8fe012ead89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56" y="0"/>
            <a:ext cx="9166418" cy="687481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59832" y="1412776"/>
            <a:ext cx="47525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Цель Программы:</a:t>
            </a:r>
            <a:r>
              <a:rPr lang="ru-RU" altLang="ru-RU" sz="32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/>
            </a:r>
            <a:br>
              <a:rPr lang="ru-RU" altLang="ru-RU" sz="3200" dirty="0" smtClean="0">
                <a:solidFill>
                  <a:srgbClr val="FF0000"/>
                </a:solidFill>
                <a:latin typeface="Gabriola" panose="04040605051002020D02" pitchFamily="82" charset="0"/>
              </a:rPr>
            </a:br>
            <a:r>
              <a:rPr lang="ru-RU" altLang="ru-RU" sz="2800" b="1" dirty="0" smtClean="0">
                <a:latin typeface="Gabriola" panose="04040605051002020D02" pitchFamily="82" charset="0"/>
                <a:ea typeface="Calibri" pitchFamily="34" charset="0"/>
                <a:cs typeface="Calibri" pitchFamily="34" charset="0"/>
              </a:rPr>
              <a:t>Позитивная социализация и всестороннее развитие ребенка раннего или дошкольного возраста в адекватных его возрасту детских видах деятельности. </a:t>
            </a:r>
            <a:endParaRPr lang="ru-RU" altLang="ru-RU" sz="2800" b="1" dirty="0" smtClean="0">
              <a:latin typeface="Gabriola" panose="04040605051002020D02" pitchFamily="82" charset="0"/>
            </a:endParaRPr>
          </a:p>
          <a:p>
            <a:pPr algn="ctr"/>
            <a:endParaRPr lang="ru-RU" sz="2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11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2088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 descr="H:\ОП ДОУ\новая ОП ДОУ\презентация\1269290771_8fe012ead89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56" y="0"/>
            <a:ext cx="9166418" cy="687481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75856" y="1196752"/>
            <a:ext cx="47525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3200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Задачи Программы:</a:t>
            </a:r>
            <a:r>
              <a:rPr lang="ru-RU" altLang="ru-RU" sz="32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/>
            </a:r>
            <a:br>
              <a:rPr lang="ru-RU" altLang="ru-RU" sz="3200" dirty="0" smtClean="0">
                <a:solidFill>
                  <a:srgbClr val="FF0000"/>
                </a:solidFill>
                <a:latin typeface="Gabriola" panose="04040605051002020D02" pitchFamily="82" charset="0"/>
              </a:rPr>
            </a:br>
            <a:r>
              <a:rPr lang="ru-RU" sz="1600" b="1" dirty="0" smtClean="0">
                <a:latin typeface="Gabriola" panose="04040605051002020D02" pitchFamily="82" charset="0"/>
              </a:rPr>
              <a:t>1</a:t>
            </a:r>
            <a:r>
              <a:rPr lang="ru-RU" sz="1600" b="1" dirty="0">
                <a:latin typeface="Gabriola" panose="04040605051002020D02" pitchFamily="82" charset="0"/>
              </a:rPr>
              <a:t>. охранять и укреплять физическое и психическое здоровье детей, </a:t>
            </a:r>
            <a:r>
              <a:rPr lang="ru-RU" sz="1600" b="1" dirty="0" smtClean="0">
                <a:latin typeface="Gabriola" panose="04040605051002020D02" pitchFamily="82" charset="0"/>
              </a:rPr>
              <a:t>в</a:t>
            </a:r>
          </a:p>
          <a:p>
            <a:pPr algn="just">
              <a:spcBef>
                <a:spcPct val="0"/>
              </a:spcBef>
            </a:pPr>
            <a:r>
              <a:rPr lang="ru-RU" sz="1600" b="1" dirty="0" smtClean="0">
                <a:latin typeface="Gabriola" panose="04040605051002020D02" pitchFamily="82" charset="0"/>
              </a:rPr>
              <a:t>том </a:t>
            </a:r>
            <a:r>
              <a:rPr lang="ru-RU" sz="1600" b="1" dirty="0">
                <a:latin typeface="Gabriola" panose="04040605051002020D02" pitchFamily="82" charset="0"/>
              </a:rPr>
              <a:t>числе их эмоциональное  благополучие;</a:t>
            </a:r>
          </a:p>
          <a:p>
            <a:pPr algn="just"/>
            <a:r>
              <a:rPr lang="ru-RU" sz="1600" b="1" dirty="0">
                <a:latin typeface="Gabriola" panose="04040605051002020D02" pitchFamily="82" charset="0"/>
              </a:rPr>
              <a:t>2. обеспечивать равные возможности для полноценного развития в период дошкольного детства , независимо от места проживания, пола, нации, языка, социального статуса, психофизических и других способностей (в том числе ограниченных возможностей здоровья);</a:t>
            </a:r>
          </a:p>
          <a:p>
            <a:pPr algn="just"/>
            <a:r>
              <a:rPr lang="ru-RU" sz="1600" b="1" dirty="0">
                <a:latin typeface="Gabriola" panose="04040605051002020D02" pitchFamily="82" charset="0"/>
              </a:rPr>
              <a:t>3. обеспечивать преемственность целей, задач и содержания образования, реализуемых в рамках образовательных программ </a:t>
            </a:r>
            <a:endParaRPr lang="ru-RU" sz="1600" b="1" dirty="0" smtClean="0">
              <a:latin typeface="Gabriola" panose="04040605051002020D02" pitchFamily="82" charset="0"/>
            </a:endParaRPr>
          </a:p>
          <a:p>
            <a:pPr algn="just"/>
            <a:r>
              <a:rPr lang="ru-RU" sz="1600" b="1" dirty="0">
                <a:latin typeface="Gabriola" panose="04040605051002020D02" pitchFamily="82" charset="0"/>
              </a:rPr>
              <a:t> </a:t>
            </a:r>
            <a:r>
              <a:rPr lang="ru-RU" sz="1600" b="1" dirty="0" smtClean="0">
                <a:latin typeface="Gabriola" panose="04040605051002020D02" pitchFamily="82" charset="0"/>
              </a:rPr>
              <a:t>           различных </a:t>
            </a:r>
            <a:r>
              <a:rPr lang="ru-RU" sz="1600" b="1" dirty="0">
                <a:latin typeface="Gabriola" panose="04040605051002020D02" pitchFamily="82" charset="0"/>
              </a:rPr>
              <a:t>уровней (далее – преемственность </a:t>
            </a:r>
            <a:r>
              <a:rPr lang="ru-RU" sz="1600" b="1" dirty="0" smtClean="0">
                <a:latin typeface="Gabriola" panose="04040605051002020D02" pitchFamily="82" charset="0"/>
              </a:rPr>
              <a:t>основных</a:t>
            </a:r>
          </a:p>
          <a:p>
            <a:pPr algn="just"/>
            <a:r>
              <a:rPr lang="ru-RU" sz="1600" b="1" dirty="0">
                <a:latin typeface="Gabriola" panose="04040605051002020D02" pitchFamily="82" charset="0"/>
              </a:rPr>
              <a:t> </a:t>
            </a:r>
            <a:r>
              <a:rPr lang="ru-RU" sz="1600" b="1" dirty="0" smtClean="0">
                <a:latin typeface="Gabriola" panose="04040605051002020D02" pitchFamily="82" charset="0"/>
              </a:rPr>
              <a:t>              </a:t>
            </a:r>
            <a:r>
              <a:rPr lang="ru-RU" sz="1600" b="1" dirty="0">
                <a:latin typeface="Gabriola" panose="04040605051002020D02" pitchFamily="82" charset="0"/>
              </a:rPr>
              <a:t>программ дошкольного и начального общего образования</a:t>
            </a:r>
            <a:r>
              <a:rPr lang="ru-RU" sz="1600" b="1" dirty="0" smtClean="0">
                <a:latin typeface="Gabriola" panose="04040605051002020D02" pitchFamily="82" charset="0"/>
              </a:rPr>
              <a:t>);</a:t>
            </a:r>
            <a:endParaRPr lang="ru-RU" sz="1600" b="1" dirty="0">
              <a:latin typeface="Gabriola" panose="04040605051002020D02" pitchFamily="82" charset="0"/>
            </a:endParaRPr>
          </a:p>
          <a:p>
            <a:pPr algn="just"/>
            <a:r>
              <a:rPr lang="ru-RU" sz="1600" b="1" dirty="0" smtClean="0">
                <a:latin typeface="Gabriola" panose="04040605051002020D02" pitchFamily="82" charset="0"/>
              </a:rPr>
              <a:t>                4</a:t>
            </a:r>
            <a:r>
              <a:rPr lang="ru-RU" sz="1600" b="1" dirty="0">
                <a:latin typeface="Gabriola" panose="04040605051002020D02" pitchFamily="82" charset="0"/>
              </a:rPr>
              <a:t>. создавать благоприятные условий развития детей в </a:t>
            </a:r>
            <a:endParaRPr lang="ru-RU" sz="1600" b="1" dirty="0" smtClean="0">
              <a:latin typeface="Gabriola" panose="04040605051002020D02" pitchFamily="82" charset="0"/>
            </a:endParaRPr>
          </a:p>
          <a:p>
            <a:pPr algn="just"/>
            <a:r>
              <a:rPr lang="ru-RU" sz="1600" b="1" dirty="0">
                <a:latin typeface="Gabriola" panose="04040605051002020D02" pitchFamily="82" charset="0"/>
              </a:rPr>
              <a:t> </a:t>
            </a:r>
            <a:r>
              <a:rPr lang="ru-RU" sz="1600" b="1" dirty="0" smtClean="0">
                <a:latin typeface="Gabriola" panose="04040605051002020D02" pitchFamily="82" charset="0"/>
              </a:rPr>
              <a:t>         соответствии </a:t>
            </a:r>
            <a:r>
              <a:rPr lang="ru-RU" sz="1600" b="1" dirty="0">
                <a:latin typeface="Gabriola" panose="04040605051002020D02" pitchFamily="82" charset="0"/>
              </a:rPr>
              <a:t>с их возрастными и индивидуальными </a:t>
            </a:r>
            <a:endParaRPr lang="ru-RU" sz="1600" b="1" dirty="0" smtClean="0">
              <a:latin typeface="Gabriola" panose="04040605051002020D02" pitchFamily="82" charset="0"/>
            </a:endParaRPr>
          </a:p>
          <a:p>
            <a:pPr algn="just"/>
            <a:r>
              <a:rPr lang="ru-RU" sz="1600" b="1" dirty="0">
                <a:latin typeface="Gabriola" panose="04040605051002020D02" pitchFamily="82" charset="0"/>
              </a:rPr>
              <a:t> </a:t>
            </a:r>
            <a:r>
              <a:rPr lang="ru-RU" sz="1600" b="1" dirty="0" smtClean="0">
                <a:latin typeface="Gabriola" panose="04040605051002020D02" pitchFamily="82" charset="0"/>
              </a:rPr>
              <a:t>         способностями </a:t>
            </a:r>
            <a:r>
              <a:rPr lang="ru-RU" sz="1600" b="1" dirty="0">
                <a:latin typeface="Gabriola" panose="04040605051002020D02" pitchFamily="82" charset="0"/>
              </a:rPr>
              <a:t>и склонностями, развивать способности и </a:t>
            </a:r>
            <a:endParaRPr lang="ru-RU" sz="1600" b="1" dirty="0" smtClean="0">
              <a:latin typeface="Gabriola" panose="04040605051002020D02" pitchFamily="82" charset="0"/>
            </a:endParaRPr>
          </a:p>
          <a:p>
            <a:pPr algn="just"/>
            <a:r>
              <a:rPr lang="ru-RU" sz="1600" b="1" dirty="0">
                <a:latin typeface="Gabriola" panose="04040605051002020D02" pitchFamily="82" charset="0"/>
              </a:rPr>
              <a:t> </a:t>
            </a:r>
            <a:r>
              <a:rPr lang="ru-RU" sz="1600" b="1" dirty="0" smtClean="0">
                <a:latin typeface="Gabriola" panose="04040605051002020D02" pitchFamily="82" charset="0"/>
              </a:rPr>
              <a:t>              творческий </a:t>
            </a:r>
            <a:r>
              <a:rPr lang="ru-RU" sz="1600" b="1" dirty="0">
                <a:latin typeface="Gabriola" panose="04040605051002020D02" pitchFamily="82" charset="0"/>
              </a:rPr>
              <a:t>потенциал каждого ребенка как субъекта </a:t>
            </a:r>
            <a:endParaRPr lang="ru-RU" sz="1600" b="1" dirty="0" smtClean="0">
              <a:latin typeface="Gabriola" panose="04040605051002020D02" pitchFamily="82" charset="0"/>
            </a:endParaRPr>
          </a:p>
          <a:p>
            <a:pPr algn="just"/>
            <a:r>
              <a:rPr lang="ru-RU" sz="1600" b="1" dirty="0">
                <a:latin typeface="Gabriola" panose="04040605051002020D02" pitchFamily="82" charset="0"/>
              </a:rPr>
              <a:t> </a:t>
            </a:r>
            <a:r>
              <a:rPr lang="ru-RU" sz="1600" b="1" dirty="0" smtClean="0">
                <a:latin typeface="Gabriola" panose="04040605051002020D02" pitchFamily="82" charset="0"/>
              </a:rPr>
              <a:t>                        отношений </a:t>
            </a:r>
            <a:r>
              <a:rPr lang="ru-RU" sz="1600" b="1" dirty="0">
                <a:latin typeface="Gabriola" panose="04040605051002020D02" pitchFamily="82" charset="0"/>
              </a:rPr>
              <a:t>с самим собой, другими детьми, </a:t>
            </a:r>
            <a:endParaRPr lang="ru-RU" sz="1600" b="1" dirty="0" smtClean="0">
              <a:latin typeface="Gabriola" panose="04040605051002020D02" pitchFamily="82" charset="0"/>
            </a:endParaRPr>
          </a:p>
          <a:p>
            <a:pPr algn="just"/>
            <a:r>
              <a:rPr lang="ru-RU" sz="1600" b="1" dirty="0">
                <a:latin typeface="Gabriola" panose="04040605051002020D02" pitchFamily="82" charset="0"/>
              </a:rPr>
              <a:t> </a:t>
            </a:r>
            <a:r>
              <a:rPr lang="ru-RU" sz="1600" b="1" dirty="0" smtClean="0">
                <a:latin typeface="Gabriola" panose="04040605051002020D02" pitchFamily="82" charset="0"/>
              </a:rPr>
              <a:t>                                взрослыми </a:t>
            </a:r>
            <a:r>
              <a:rPr lang="ru-RU" sz="1600" b="1" dirty="0">
                <a:latin typeface="Gabriola" panose="04040605051002020D02" pitchFamily="82" charset="0"/>
              </a:rPr>
              <a:t>и миром;</a:t>
            </a:r>
          </a:p>
          <a:p>
            <a:pPr algn="ctr"/>
            <a:endParaRPr lang="ru-RU" sz="2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12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2088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 descr="H:\ОП ДОУ\новая ОП ДОУ\презентация\1269290771_8fe012ead89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56" y="0"/>
            <a:ext cx="9166418" cy="687481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70487" y="929145"/>
            <a:ext cx="475252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Задачи Программы:</a:t>
            </a:r>
            <a:r>
              <a:rPr lang="ru-RU" altLang="ru-RU" sz="32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/>
            </a:r>
            <a:br>
              <a:rPr lang="ru-RU" altLang="ru-RU" sz="3200" dirty="0" smtClean="0">
                <a:solidFill>
                  <a:srgbClr val="FF0000"/>
                </a:solidFill>
                <a:latin typeface="Gabriola" panose="04040605051002020D02" pitchFamily="82" charset="0"/>
              </a:rPr>
            </a:br>
            <a:r>
              <a:rPr lang="ru-RU" sz="1400" b="1" dirty="0">
                <a:latin typeface="Gabriola" panose="04040605051002020D02" pitchFamily="82" charset="0"/>
              </a:rPr>
              <a:t>5. объединять обучение и воспитание в целостный образовательный процесс на основе духовно – 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algn="just"/>
            <a:r>
              <a:rPr lang="ru-RU" sz="1400" b="1" dirty="0">
                <a:latin typeface="Gabriola" panose="04040605051002020D02" pitchFamily="82" charset="0"/>
              </a:rPr>
              <a:t>6. формировать общую культуру личности детей, в том числе ценностей здорового образа жизни, развивать их социальные, нравственные, эстетические, интеллектуальные, физические качеств, инициативности, самостоятельности и отзывчивости ребенка, формировать  предпосылки учебной деятельности;</a:t>
            </a:r>
          </a:p>
          <a:p>
            <a:pPr algn="just"/>
            <a:r>
              <a:rPr lang="ru-RU" sz="1400" b="1" dirty="0">
                <a:latin typeface="Gabriola" panose="04040605051002020D02" pitchFamily="82" charset="0"/>
              </a:rPr>
              <a:t>7. обеспечивать вариативность и разнообразие содержания программ </a:t>
            </a:r>
            <a:r>
              <a:rPr lang="ru-RU" sz="1400" b="1" dirty="0" smtClean="0">
                <a:latin typeface="Gabriola" panose="04040605051002020D02" pitchFamily="82" charset="0"/>
              </a:rPr>
              <a:t> </a:t>
            </a:r>
            <a:r>
              <a:rPr lang="ru-RU" sz="1400" b="1" dirty="0">
                <a:latin typeface="Gabriola" panose="04040605051002020D02" pitchFamily="82" charset="0"/>
              </a:rPr>
              <a:t>организационных форм дошкольного образования, возможность </a:t>
            </a:r>
            <a:r>
              <a:rPr lang="ru-RU" sz="1400" b="1" dirty="0" smtClean="0">
                <a:latin typeface="Gabriola" panose="04040605051002020D02" pitchFamily="82" charset="0"/>
              </a:rPr>
              <a:t>формирования</a:t>
            </a:r>
          </a:p>
          <a:p>
            <a:pPr algn="just"/>
            <a:r>
              <a:rPr lang="ru-RU" sz="1400" b="1" dirty="0">
                <a:latin typeface="Gabriola" panose="04040605051002020D02" pitchFamily="82" charset="0"/>
              </a:rPr>
              <a:t> </a:t>
            </a:r>
            <a:r>
              <a:rPr lang="ru-RU" sz="1400" b="1" dirty="0" smtClean="0">
                <a:latin typeface="Gabriola" panose="04040605051002020D02" pitchFamily="82" charset="0"/>
              </a:rPr>
              <a:t>           программ </a:t>
            </a:r>
            <a:r>
              <a:rPr lang="ru-RU" sz="1400" b="1" dirty="0">
                <a:latin typeface="Gabriola" panose="04040605051002020D02" pitchFamily="82" charset="0"/>
              </a:rPr>
              <a:t>различной направленности с </a:t>
            </a:r>
            <a:r>
              <a:rPr lang="ru-RU" sz="1400" b="1" dirty="0" smtClean="0">
                <a:latin typeface="Gabriola" panose="04040605051002020D02" pitchFamily="82" charset="0"/>
              </a:rPr>
              <a:t>учетом образовательных</a:t>
            </a:r>
          </a:p>
          <a:p>
            <a:pPr algn="just"/>
            <a:r>
              <a:rPr lang="ru-RU" sz="1400" b="1" dirty="0">
                <a:latin typeface="Gabriola" panose="04040605051002020D02" pitchFamily="82" charset="0"/>
              </a:rPr>
              <a:t> </a:t>
            </a:r>
            <a:r>
              <a:rPr lang="ru-RU" sz="1400" b="1" dirty="0" smtClean="0">
                <a:latin typeface="Gabriola" panose="04040605051002020D02" pitchFamily="82" charset="0"/>
              </a:rPr>
              <a:t>             </a:t>
            </a:r>
            <a:r>
              <a:rPr lang="ru-RU" sz="1400" b="1" dirty="0">
                <a:latin typeface="Gabriola" panose="04040605051002020D02" pitchFamily="82" charset="0"/>
              </a:rPr>
              <a:t>потребностей, способностей и состояния </a:t>
            </a:r>
            <a:r>
              <a:rPr lang="ru-RU" sz="1400" b="1" dirty="0" smtClean="0">
                <a:latin typeface="Gabriola" panose="04040605051002020D02" pitchFamily="82" charset="0"/>
              </a:rPr>
              <a:t>здоровья детей</a:t>
            </a:r>
            <a:r>
              <a:rPr lang="ru-RU" sz="1400" b="1" dirty="0">
                <a:latin typeface="Gabriola" panose="04040605051002020D02" pitchFamily="82" charset="0"/>
              </a:rPr>
              <a:t>;</a:t>
            </a:r>
          </a:p>
          <a:p>
            <a:pPr algn="just"/>
            <a:r>
              <a:rPr lang="ru-RU" sz="1400" b="1" dirty="0" smtClean="0">
                <a:latin typeface="Gabriola" panose="04040605051002020D02" pitchFamily="82" charset="0"/>
              </a:rPr>
              <a:t>                    8</a:t>
            </a:r>
            <a:r>
              <a:rPr lang="ru-RU" sz="1400" b="1" dirty="0">
                <a:latin typeface="Gabriola" panose="04040605051002020D02" pitchFamily="82" charset="0"/>
              </a:rPr>
              <a:t>. формировать социокультурную среду, </a:t>
            </a:r>
            <a:r>
              <a:rPr lang="ru-RU" sz="1400" b="1" dirty="0" smtClean="0">
                <a:latin typeface="Gabriola" panose="04040605051002020D02" pitchFamily="82" charset="0"/>
              </a:rPr>
              <a:t>соответствующую</a:t>
            </a:r>
          </a:p>
          <a:p>
            <a:pPr algn="just"/>
            <a:r>
              <a:rPr lang="ru-RU" sz="1400" b="1" dirty="0">
                <a:latin typeface="Gabriola" panose="04040605051002020D02" pitchFamily="82" charset="0"/>
              </a:rPr>
              <a:t> </a:t>
            </a:r>
            <a:r>
              <a:rPr lang="ru-RU" sz="1400" b="1" dirty="0" smtClean="0">
                <a:latin typeface="Gabriola" panose="04040605051002020D02" pitchFamily="82" charset="0"/>
              </a:rPr>
              <a:t>                  </a:t>
            </a:r>
            <a:r>
              <a:rPr lang="ru-RU" sz="1400" b="1" dirty="0">
                <a:latin typeface="Gabriola" panose="04040605051002020D02" pitchFamily="82" charset="0"/>
              </a:rPr>
              <a:t>возрастным, </a:t>
            </a:r>
            <a:r>
              <a:rPr lang="ru-RU" sz="1400" b="1" dirty="0" smtClean="0">
                <a:latin typeface="Gabriola" panose="04040605051002020D02" pitchFamily="82" charset="0"/>
              </a:rPr>
              <a:t>индивидуальным</a:t>
            </a:r>
            <a:r>
              <a:rPr lang="ru-RU" sz="1400" b="1" dirty="0">
                <a:latin typeface="Gabriola" panose="04040605051002020D02" pitchFamily="82" charset="0"/>
              </a:rPr>
              <a:t>, психологическим и </a:t>
            </a:r>
            <a:r>
              <a:rPr lang="ru-RU" sz="1400" b="1" dirty="0" smtClean="0">
                <a:latin typeface="Gabriola" panose="04040605051002020D02" pitchFamily="82" charset="0"/>
              </a:rPr>
              <a:t>физиологическим</a:t>
            </a:r>
          </a:p>
          <a:p>
            <a:pPr algn="just"/>
            <a:r>
              <a:rPr lang="ru-RU" sz="1400" b="1" dirty="0">
                <a:latin typeface="Gabriola" panose="04040605051002020D02" pitchFamily="82" charset="0"/>
              </a:rPr>
              <a:t> </a:t>
            </a:r>
            <a:r>
              <a:rPr lang="ru-RU" sz="1400" b="1" dirty="0" smtClean="0">
                <a:latin typeface="Gabriola" panose="04040605051002020D02" pitchFamily="82" charset="0"/>
              </a:rPr>
              <a:t>        особенностям детей</a:t>
            </a:r>
            <a:r>
              <a:rPr lang="ru-RU" sz="1400" b="1" dirty="0">
                <a:latin typeface="Gabriola" panose="04040605051002020D02" pitchFamily="82" charset="0"/>
              </a:rPr>
              <a:t>;</a:t>
            </a:r>
          </a:p>
          <a:p>
            <a:pPr algn="just"/>
            <a:r>
              <a:rPr lang="ru-RU" sz="1400" b="1" dirty="0" smtClean="0">
                <a:latin typeface="Gabriola" panose="04040605051002020D02" pitchFamily="82" charset="0"/>
              </a:rPr>
              <a:t>          9</a:t>
            </a:r>
            <a:r>
              <a:rPr lang="ru-RU" sz="1400" b="1" dirty="0">
                <a:latin typeface="Gabriola" panose="04040605051002020D02" pitchFamily="82" charset="0"/>
              </a:rPr>
              <a:t>. обеспечивать </a:t>
            </a:r>
            <a:r>
              <a:rPr lang="ru-RU" sz="1400" b="1" dirty="0" err="1">
                <a:latin typeface="Gabriola" panose="04040605051002020D02" pitchFamily="82" charset="0"/>
              </a:rPr>
              <a:t>психолого</a:t>
            </a:r>
            <a:r>
              <a:rPr lang="ru-RU" sz="1400" b="1" dirty="0">
                <a:latin typeface="Gabriola" panose="04040605051002020D02" pitchFamily="82" charset="0"/>
              </a:rPr>
              <a:t> – педагогической поддержкой семьи </a:t>
            </a:r>
            <a:r>
              <a:rPr lang="ru-RU" sz="1400" b="1" dirty="0" smtClean="0">
                <a:latin typeface="Gabriola" panose="04040605051002020D02" pitchFamily="82" charset="0"/>
              </a:rPr>
              <a:t> повышать</a:t>
            </a:r>
          </a:p>
          <a:p>
            <a:pPr algn="just"/>
            <a:r>
              <a:rPr lang="ru-RU" sz="1400" b="1" dirty="0">
                <a:latin typeface="Gabriola" panose="04040605051002020D02" pitchFamily="82" charset="0"/>
              </a:rPr>
              <a:t> </a:t>
            </a:r>
            <a:r>
              <a:rPr lang="ru-RU" sz="1400" b="1" dirty="0" smtClean="0">
                <a:latin typeface="Gabriola" panose="04040605051002020D02" pitchFamily="82" charset="0"/>
              </a:rPr>
              <a:t>               </a:t>
            </a:r>
            <a:r>
              <a:rPr lang="ru-RU" sz="1400" b="1" dirty="0">
                <a:latin typeface="Gabriola" panose="04040605051002020D02" pitchFamily="82" charset="0"/>
              </a:rPr>
              <a:t>компетентности родителей (законных представителей) в </a:t>
            </a:r>
            <a:r>
              <a:rPr lang="ru-RU" sz="1400" b="1" dirty="0" smtClean="0">
                <a:latin typeface="Gabriola" panose="04040605051002020D02" pitchFamily="82" charset="0"/>
              </a:rPr>
              <a:t>вопросах</a:t>
            </a:r>
          </a:p>
          <a:p>
            <a:pPr algn="just"/>
            <a:r>
              <a:rPr lang="ru-RU" sz="1400" b="1" dirty="0">
                <a:latin typeface="Gabriola" panose="04040605051002020D02" pitchFamily="82" charset="0"/>
              </a:rPr>
              <a:t> </a:t>
            </a:r>
            <a:r>
              <a:rPr lang="ru-RU" sz="1400" b="1" dirty="0" smtClean="0">
                <a:latin typeface="Gabriola" panose="04040605051002020D02" pitchFamily="82" charset="0"/>
              </a:rPr>
              <a:t>                    </a:t>
            </a:r>
            <a:r>
              <a:rPr lang="ru-RU" sz="1400" b="1" dirty="0">
                <a:latin typeface="Gabriola" panose="04040605051002020D02" pitchFamily="82" charset="0"/>
              </a:rPr>
              <a:t>развития и образования, охраны и укрепления здоровья</a:t>
            </a:r>
          </a:p>
          <a:p>
            <a:pPr algn="just"/>
            <a:r>
              <a:rPr lang="ru-RU" sz="1400" b="1" dirty="0">
                <a:latin typeface="Gabriola" panose="04040605051002020D02" pitchFamily="82" charset="0"/>
              </a:rPr>
              <a:t> </a:t>
            </a:r>
          </a:p>
          <a:p>
            <a:pPr algn="ctr"/>
            <a:endParaRPr lang="ru-RU" sz="2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6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2088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 descr="H:\ОП ДОУ\новая ОП ДОУ\презентация\1269290771_8fe012ead89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814"/>
            <a:ext cx="9166418" cy="687481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15816" y="1340767"/>
            <a:ext cx="53285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91919"/>
                </a:solidFill>
                <a:latin typeface="Gabriola" pitchFamily="82" charset="0"/>
                <a:cs typeface="Times New Roman" pitchFamily="18" charset="0"/>
              </a:rPr>
              <a:t>Программа обеспечивает разностороннее развитие детей в возрасте от 1,5 до 8 лет  с учётом их возрастных и индивидуальных особенностей по основным образовательным областям: </a:t>
            </a:r>
          </a:p>
          <a:p>
            <a:pPr algn="ctr"/>
            <a:endParaRPr lang="ru-RU" sz="2400" b="1" dirty="0" smtClean="0">
              <a:solidFill>
                <a:srgbClr val="191919"/>
              </a:solidFill>
              <a:latin typeface="Gabriola" pitchFamily="82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briola" pitchFamily="82" charset="0"/>
                <a:cs typeface="Times New Roman" pitchFamily="18" charset="0"/>
              </a:rPr>
              <a:t>«Социально – коммуникативное развитие»;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briola" pitchFamily="82" charset="0"/>
                <a:cs typeface="Times New Roman" pitchFamily="18" charset="0"/>
              </a:rPr>
              <a:t>«Познавательное развитие»;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briola" pitchFamily="82" charset="0"/>
                <a:cs typeface="Times New Roman" pitchFamily="18" charset="0"/>
              </a:rPr>
              <a:t>«Речевое развитие»;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briola" pitchFamily="82" charset="0"/>
                <a:cs typeface="Times New Roman" pitchFamily="18" charset="0"/>
              </a:rPr>
              <a:t>        «Художественно-эстетическое развитие»;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briola" pitchFamily="82" charset="0"/>
                <a:cs typeface="Times New Roman" pitchFamily="18" charset="0"/>
              </a:rPr>
              <a:t>«Физическое развитие»</a:t>
            </a:r>
          </a:p>
          <a:p>
            <a:pPr algn="ctr"/>
            <a:endParaRPr lang="ru-RU" sz="2400" b="1" dirty="0" smtClean="0">
              <a:solidFill>
                <a:srgbClr val="191919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6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2088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 descr="H:\ОП ДОУ\новая ОП ДОУ\презентация\1269290771_8fe012ead89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814"/>
            <a:ext cx="9166418" cy="687481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15816" y="1340767"/>
            <a:ext cx="53285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 МБДОУ в режиме полного дня (12-ти часового пребывания) функционируют 6 групп.</a:t>
            </a:r>
          </a:p>
          <a:p>
            <a:pPr algn="ctr"/>
            <a:endParaRPr lang="ru-RU" sz="2000" b="1" dirty="0" smtClean="0">
              <a:solidFill>
                <a:srgbClr val="191919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Gabriola" pitchFamily="82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389084"/>
              </p:ext>
            </p:extLst>
          </p:nvPr>
        </p:nvGraphicFramePr>
        <p:xfrm>
          <a:off x="3995936" y="2708920"/>
          <a:ext cx="489654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54"/>
                <a:gridCol w="2914609"/>
                <a:gridCol w="163218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детей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младшая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младшая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Старшая группа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Подготовительная группа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Подготовительная </a:t>
                      </a:r>
                      <a:r>
                        <a:rPr lang="ru-RU" dirty="0" smtClean="0"/>
                        <a:t>группа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6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2088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 descr="H:\ОП ДОУ\новая ОП ДОУ\презентация\1269290771_8fe012ead89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8840" y="0"/>
            <a:ext cx="12529392" cy="687481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15816" y="1124744"/>
            <a:ext cx="532859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Gabriola" pitchFamily="82" charset="0"/>
                <a:cs typeface="Times New Roman" pitchFamily="18" charset="0"/>
              </a:rPr>
              <a:t>Образовательные области.</a:t>
            </a:r>
          </a:p>
          <a:p>
            <a:pPr lvl="0" algn="ctr"/>
            <a:endParaRPr lang="ru-RU" sz="2400" b="1" dirty="0" smtClean="0">
              <a:latin typeface="Gabriola" pitchFamily="82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191919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Gabriola" pitchFamily="82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-17621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79512" y="394568"/>
          <a:ext cx="8640960" cy="5853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6768752"/>
              </a:tblGrid>
              <a:tr h="4094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Образовательная область.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Направления работы по образовательной области.</a:t>
                      </a:r>
                      <a:endParaRPr lang="ru-RU" sz="1400" dirty="0"/>
                    </a:p>
                  </a:txBody>
                  <a:tcPr/>
                </a:tc>
              </a:tr>
              <a:tr h="86008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Социально – коммуникативное развитие.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1. </a:t>
                      </a:r>
                      <a:r>
                        <a:rPr lang="ru-RU" sz="1200" b="1" dirty="0" smtClean="0">
                          <a:latin typeface="+mn-lt"/>
                        </a:rPr>
                        <a:t>Развитие игровой деятельности детей с целью освоения различных социальных ролей.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+mn-lt"/>
                        </a:rPr>
                        <a:t>2. </a:t>
                      </a:r>
                      <a:r>
                        <a:rPr lang="ru-RU" sz="1200" b="1" dirty="0" smtClean="0"/>
                        <a:t>Трудовое воспитание</a:t>
                      </a:r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+mn-lt"/>
                        </a:rPr>
                        <a:t>3</a:t>
                      </a:r>
                      <a:r>
                        <a:rPr lang="ru-RU" sz="1200" dirty="0" smtClean="0">
                          <a:latin typeface="+mn-lt"/>
                        </a:rPr>
                        <a:t>. </a:t>
                      </a:r>
                      <a:r>
                        <a:rPr lang="ru-RU" sz="1200" b="1" dirty="0" smtClean="0"/>
                        <a:t>Формирование основ безопасного поведения в быту, социуме, природе</a:t>
                      </a:r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+mn-lt"/>
                        </a:rPr>
                        <a:t>4</a:t>
                      </a:r>
                      <a:r>
                        <a:rPr lang="ru-RU" sz="1200" dirty="0" smtClean="0">
                          <a:latin typeface="+mn-lt"/>
                        </a:rPr>
                        <a:t>. </a:t>
                      </a:r>
                      <a:r>
                        <a:rPr lang="ru-RU" sz="1200" b="1" dirty="0" smtClean="0"/>
                        <a:t>Патриотическое воспитание детей дошкольного возраста</a:t>
                      </a:r>
                      <a:endParaRPr lang="ru-RU" sz="1200" dirty="0" smtClean="0"/>
                    </a:p>
                  </a:txBody>
                  <a:tcPr/>
                </a:tc>
              </a:tr>
              <a:tr h="40942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Познавательное развитие.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cs typeface="Arial" pitchFamily="34" charset="0"/>
                        </a:rPr>
                        <a:t>1. Развитие сенсорной культуры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cs typeface="Arial" pitchFamily="34" charset="0"/>
                        </a:rPr>
                        <a:t>. Ребенок познает многообразие свойств и качеств окружающих предметов, исследует и экспериментирует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dirty="0" smtClean="0"/>
                        <a:t>2</a:t>
                      </a:r>
                      <a:r>
                        <a:rPr lang="ru-RU" sz="1200" dirty="0" smtClean="0"/>
                        <a:t>. 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cs typeface="Arial" pitchFamily="34" charset="0"/>
                        </a:rPr>
                        <a:t>Развитие элементарных математических представлений.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cs typeface="Arial" pitchFamily="34" charset="0"/>
                        </a:rPr>
                        <a:t>Делаем первые шаги в математику. Исследуем и экспериментируем.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cs typeface="Arial" pitchFamily="34" charset="0"/>
                        </a:rPr>
                        <a:t>3. 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cs typeface="Arial" pitchFamily="34" charset="0"/>
                        </a:rPr>
                        <a:t>Развитие кругозора и познавательно-исследовательской деятельности в природе.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cs typeface="Arial" pitchFamily="34" charset="0"/>
                        </a:rPr>
                        <a:t>Ребенок открывает мир природы</a:t>
                      </a:r>
                    </a:p>
                  </a:txBody>
                  <a:tcPr/>
                </a:tc>
              </a:tr>
              <a:tr h="154758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Речевое развитие.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1. </a:t>
                      </a:r>
                      <a:r>
                        <a:rPr lang="ru-RU" sz="1200" b="1" dirty="0" smtClean="0"/>
                        <a:t>Владение речью как средством общения и культуры.</a:t>
                      </a:r>
                    </a:p>
                    <a:p>
                      <a:pPr algn="l"/>
                      <a:r>
                        <a:rPr lang="ru-RU" sz="1200" b="1" dirty="0" smtClean="0"/>
                        <a:t>2. Развитие  связной,  грамматически   правильной     диалогической  и</a:t>
                      </a:r>
                    </a:p>
                    <a:p>
                      <a:pPr algn="l"/>
                      <a:r>
                        <a:rPr lang="ru-RU" sz="1200" b="1" dirty="0" smtClean="0"/>
                        <a:t>монологической  речи.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3. </a:t>
                      </a:r>
                      <a:r>
                        <a:rPr lang="ru-RU" sz="1200" b="1" dirty="0" smtClean="0"/>
                        <a:t>Обогащение активного словаря.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4. </a:t>
                      </a:r>
                      <a:r>
                        <a:rPr lang="ru-RU" sz="1200" b="1" dirty="0" smtClean="0"/>
                        <a:t>Знакомство с  книжной  культурой, детской  литературой.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5. </a:t>
                      </a:r>
                      <a:r>
                        <a:rPr lang="ru-RU" sz="1200" b="1" dirty="0" smtClean="0"/>
                        <a:t>Развитие звуковой  и     интонационной культуры        речи,  фонематического  слуха.</a:t>
                      </a:r>
                    </a:p>
                    <a:p>
                      <a:pPr algn="l"/>
                      <a:r>
                        <a:rPr lang="ru-RU" sz="1200" dirty="0" smtClean="0"/>
                        <a:t>6. </a:t>
                      </a:r>
                      <a:r>
                        <a:rPr lang="ru-RU" sz="1200" b="1" dirty="0" smtClean="0"/>
                        <a:t>Формирование  звуковой  аналитико-синтетической  активности  как  </a:t>
                      </a:r>
                    </a:p>
                    <a:p>
                      <a:pPr algn="l"/>
                      <a:r>
                        <a:rPr lang="ru-RU" sz="1200" b="1" dirty="0" smtClean="0"/>
                        <a:t>предпосылки обучения</a:t>
                      </a:r>
                      <a:r>
                        <a:rPr lang="ru-RU" sz="1200" b="1" i="1" dirty="0" smtClean="0"/>
                        <a:t> </a:t>
                      </a:r>
                      <a:r>
                        <a:rPr lang="ru-RU" sz="1200" b="1" dirty="0" smtClean="0"/>
                        <a:t>грамоте.  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40942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Художественно – эстетическое развитие.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1. Развитие продуктивной деятельности и детского творчества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2. Изобразительное искусство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3. Художественная литература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4. Музыка</a:t>
                      </a:r>
                    </a:p>
                  </a:txBody>
                  <a:tcPr/>
                </a:tc>
              </a:tr>
              <a:tr h="72580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Физическое развитие.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1. Становление у детей  ценностей здорового образа жизни, овладение его   элементарными нормами и правилами</a:t>
                      </a:r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2. Приобретение детьми опыта в двигательной деятельности</a:t>
                      </a:r>
                      <a:endParaRPr lang="ru-RU" sz="1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6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2088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 descr="H:\ОП ДОУ\новая ОП ДОУ\презентация\1269290771_8fe012ead89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814"/>
            <a:ext cx="9166418" cy="687481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15816" y="980728"/>
            <a:ext cx="532859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Gabriola" pitchFamily="82" charset="0"/>
                <a:cs typeface="Times New Roman" pitchFamily="18" charset="0"/>
              </a:rPr>
              <a:t>Методическое обеспечение образовательного процесса МБДОУ.</a:t>
            </a:r>
            <a:endParaRPr lang="ru-RU" sz="2800" dirty="0" smtClean="0">
              <a:solidFill>
                <a:srgbClr val="FF0000"/>
              </a:solidFill>
              <a:latin typeface="Gabriola" pitchFamily="82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Gabriola" pitchFamily="82" charset="0"/>
                <a:cs typeface="Times New Roman" pitchFamily="18" charset="0"/>
              </a:rPr>
              <a:t>1.Комплект методической литературы к примерной образовательной программе для детей раннего возраста «Первые шаги»;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Gabriola" pitchFamily="82" charset="0"/>
                <a:cs typeface="Times New Roman" pitchFamily="18" charset="0"/>
              </a:rPr>
              <a:t>2. Комплект методической литературы к примерной образовательной программе  «</a:t>
            </a:r>
            <a:r>
              <a:rPr lang="ru-RU" sz="2800" b="1" dirty="0" smtClean="0">
                <a:solidFill>
                  <a:srgbClr val="FF0000"/>
                </a:solidFill>
                <a:latin typeface="Gabriola" pitchFamily="82" charset="0"/>
                <a:cs typeface="Times New Roman" pitchFamily="18" charset="0"/>
              </a:rPr>
              <a:t>Детство</a:t>
            </a:r>
            <a:r>
              <a:rPr lang="ru-RU" sz="2800" b="1" dirty="0" smtClean="0">
                <a:solidFill>
                  <a:srgbClr val="FF0000"/>
                </a:solidFill>
                <a:latin typeface="Gabriola" pitchFamily="82" charset="0"/>
                <a:cs typeface="Times New Roman" pitchFamily="18" charset="0"/>
              </a:rPr>
              <a:t>».</a:t>
            </a:r>
            <a:endParaRPr lang="ru-RU" sz="2400" b="1" dirty="0" smtClean="0">
              <a:solidFill>
                <a:srgbClr val="FF0000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191919"/>
              </a:solidFill>
              <a:latin typeface="Gabriola" pitchFamily="82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Gabriola" pitchFamily="82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-17621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31840" y="2204864"/>
            <a:ext cx="52565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Gabriola" pitchFamily="82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Gabriola" pitchFamily="82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Gabriola" pitchFamily="82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6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695</Words>
  <Application>Microsoft Office PowerPoint</Application>
  <PresentationFormat>Экран (4:3)</PresentationFormat>
  <Paragraphs>192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Gabriola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Хомяк</dc:creator>
  <cp:lastModifiedBy>dou59zav</cp:lastModifiedBy>
  <cp:revision>9</cp:revision>
  <dcterms:created xsi:type="dcterms:W3CDTF">2015-03-14T16:29:09Z</dcterms:created>
  <dcterms:modified xsi:type="dcterms:W3CDTF">2021-11-08T11:48:10Z</dcterms:modified>
</cp:coreProperties>
</file>