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9" r:id="rId5"/>
    <p:sldId id="262" r:id="rId6"/>
    <p:sldId id="272" r:id="rId7"/>
    <p:sldId id="263" r:id="rId8"/>
    <p:sldId id="270" r:id="rId9"/>
    <p:sldId id="271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6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5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3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1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8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8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8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7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8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CDB1-1116-4C39-9752-E01914D61F65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07B9-90A2-4B96-A38F-D2A02B66E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41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4171" y="285832"/>
            <a:ext cx="11329851" cy="696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59»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опорная площадка МБДОУ «Детский сад № 59»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«Маршруты успеха в развитии детей раннего возраста»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 № 2.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</a:t>
            </a:r>
            <a:endParaRPr lang="ru-RU" sz="32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 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процессе игровой деятельности 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педагогические условия позитивной социализации детей раннего возраста.»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1554" y="2279116"/>
            <a:ext cx="11460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Прием детей в ясельную группу должен осуществляться постепенно, не более чем  2-3 ребенка в неделю. </a:t>
            </a:r>
          </a:p>
          <a:p>
            <a:pPr marL="457200" indent="-457200">
              <a:buAutoNum type="arabicPeriod" startAt="4"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Самое    главное   для  воспитателя   –   завоевать  доверие    малыша,    его  привязанность. </a:t>
            </a:r>
          </a:p>
        </p:txBody>
      </p:sp>
      <p:pic>
        <p:nvPicPr>
          <p:cNvPr id="1026" name="Picture 2" descr="C:\Users\МДОУ№59\Desktop\МОП\Фото\IMG_20190925_085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04040">
            <a:off x="2081655" y="3636860"/>
            <a:ext cx="1948831" cy="2598442"/>
          </a:xfrm>
          <a:prstGeom prst="rect">
            <a:avLst/>
          </a:prstGeom>
          <a:noFill/>
        </p:spPr>
      </p:pic>
      <p:pic>
        <p:nvPicPr>
          <p:cNvPr id="1027" name="Picture 3" descr="C:\Users\МДОУ№59\Desktop\МОП\Фото\IMG_20190925_085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342">
            <a:off x="8426032" y="3593984"/>
            <a:ext cx="1996916" cy="2662555"/>
          </a:xfrm>
          <a:prstGeom prst="rect">
            <a:avLst/>
          </a:prstGeom>
          <a:noFill/>
        </p:spPr>
      </p:pic>
      <p:pic>
        <p:nvPicPr>
          <p:cNvPr id="1028" name="Picture 4" descr="C:\Users\МДОУ№59\Desktop\МОП\Фото\IMG_20190925_085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439" y="3335580"/>
            <a:ext cx="2461844" cy="3282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16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48937" y="2253548"/>
            <a:ext cx="113821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 развитие детей раннего возраста осуществляется  прежде всего в общении со взрослым и со сверстниками.</a:t>
            </a:r>
            <a:endParaRPr lang="ru-RU" sz="2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со взрослыми.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Общение со сверстниками.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ДОУ№59\Desktop\МОП\Фото\IMG-8f8940be767fbf05c0f56be037416a4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129" y="3224141"/>
            <a:ext cx="6035039" cy="339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1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2881" y="2227525"/>
            <a:ext cx="7568418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со взрослыми.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Взаимодействие взрослых с детьми раннего возраста имеет свою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специфику.  Маленький  ребенок  способен  воспринимать  обращения  взрослых  преимущественно  тогда,  когда  они  адресованы  к  нему  лично.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Воспитатели должны стремиться к установлению доверительных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отношений  с  детьми.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Важнейшей потребностью ребенка в раннем возрасте является потребность в сотрудничестве со взрослым.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Социальные навыки в раннем возрасте формируются преимущественно в ходе  повседневной  жизнедеятельности, которая протекает в общении со взрослым.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МДОУ№59\Desktop\МОП\Фото\IMG-8f8940be767fbf05c0f56be037416a4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870" y="2211268"/>
            <a:ext cx="4207667" cy="4259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8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0595" y="2055211"/>
            <a:ext cx="11443061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со сверстниками - (69 игр). Комплект состоит из  шести подразделов: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509" y="2538228"/>
            <a:ext cx="33440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0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в парах.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Игры нескольких детей.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Пальчиковые игры. </a:t>
            </a:r>
            <a:endParaRPr 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Хороводные игры.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правилами. </a:t>
            </a:r>
            <a:endParaRPr lang="ru-RU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Игры с предметами.</a:t>
            </a:r>
            <a:endParaRPr lang="ru-RU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538229"/>
            <a:ext cx="1617321" cy="2156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3" y="2538228"/>
            <a:ext cx="1617322" cy="2156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57" y="4650961"/>
            <a:ext cx="1617322" cy="2156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4" y="5612603"/>
            <a:ext cx="2012206" cy="1131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4650962"/>
            <a:ext cx="1617322" cy="2156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94" y="4620813"/>
            <a:ext cx="1639933" cy="218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12" y="2538228"/>
            <a:ext cx="2315115" cy="13022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718" y="3539816"/>
            <a:ext cx="1299196" cy="23096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68" y="2538228"/>
            <a:ext cx="1201193" cy="21354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58" y="5209718"/>
            <a:ext cx="2130229" cy="15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48594" y="3258954"/>
            <a:ext cx="612765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7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1223" y="1927274"/>
            <a:ext cx="11451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0" name="AutoShape 2" descr="Супер Логопед | Лёгкая адаптация ребёнка к детскому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Users\МДОУ№59\Desktop\shutterstock_29383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3059668"/>
            <a:ext cx="3458482" cy="27432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483428" y="2038034"/>
            <a:ext cx="8386355" cy="632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СТЕПЕНИ АДАПТПЦИИ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92433" y="2897777"/>
            <a:ext cx="2325189" cy="496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ЛЕГКАЯ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3085" y="2897777"/>
            <a:ext cx="2595155" cy="496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СРЕДНЯЯ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35290" y="2897777"/>
            <a:ext cx="2847703" cy="496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ТЯЖЕЛАЯ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92433" y="3666501"/>
            <a:ext cx="2325189" cy="2203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длится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недели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постепенно нормализуется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 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аппетит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отношения     с близкими  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людьми    не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нарушаются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ребенок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  активен,  но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возбужден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83084" y="3667986"/>
            <a:ext cx="2595155" cy="222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нарушения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 и общем состоянии ребенка выражены ярче, привыкание к яслям длится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дольше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 аппетит восстанавливаются только через 30-40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дней</a:t>
            </a:r>
            <a:endParaRPr lang="ru-RU" sz="1400" dirty="0" smtClean="0"/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значительно  снижается  активность  малыша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35291" y="3666501"/>
            <a:ext cx="2847703" cy="2203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Ребенок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 длительно и тяжело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болеть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неадекватное  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поведение ребенка настолько ярко выражено, что граничит с невротическим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состоянием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состояния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очень медленно, в течение нескольких месяцев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948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7114" y="1852336"/>
            <a:ext cx="107758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наблюдения за ребенком в период адаптации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Фамилия, имя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ребенка____________________________________________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Возраст________________________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поступления в группу 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7624" y="3235569"/>
          <a:ext cx="11507372" cy="3185693"/>
        </p:xfrm>
        <a:graphic>
          <a:graphicData uri="http://schemas.openxmlformats.org/drawingml/2006/table">
            <a:tbl>
              <a:tblPr/>
              <a:tblGrid>
                <a:gridCol w="4315557"/>
                <a:gridCol w="312005"/>
                <a:gridCol w="312005"/>
                <a:gridCol w="312005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  <a:gridCol w="312790"/>
              </a:tblGrid>
              <a:tr h="31076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Сфера поведения/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/показатели поведения</a:t>
                      </a: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Дни посещения ДОО</a:t>
                      </a: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Разлука с мамой: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Спокойная</a:t>
                      </a: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Легкое беспокойство, быстро успокаивается</a:t>
                      </a: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Тяжелая</a:t>
                      </a: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 эмоциональный фон: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Ребенок спокоен в течении дня</a:t>
                      </a: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Выглядит равнодушным, ничем не интересуется</a:t>
                      </a: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1" marR="59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06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1687" y="1931204"/>
          <a:ext cx="11563646" cy="3925824"/>
        </p:xfrm>
        <a:graphic>
          <a:graphicData uri="http://schemas.openxmlformats.org/drawingml/2006/table">
            <a:tbl>
              <a:tblPr/>
              <a:tblGrid>
                <a:gridCol w="4336955"/>
                <a:gridCol w="313553"/>
                <a:gridCol w="313553"/>
                <a:gridCol w="313553"/>
                <a:gridCol w="313553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  <a:gridCol w="314341"/>
              </a:tblGrid>
              <a:tr h="21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Настороженно относится к окружающим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Постоянно плачет, зовет маму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Раздражен, агрессивен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Режимные моменты: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Хорошо ест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Стремиться самостоятельно одеваться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Просится на горшок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Действия с предметами: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Может сам найти для себя занятие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Играет длительно и увлеченно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Играет вяло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Отказывается играть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Общение со взрослыми: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Проявляет инициативу в общении</a:t>
                      </a: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805" marR="59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06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70857" y="2059441"/>
            <a:ext cx="11155679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успешность привыкания ребенка к яслям влияют различные факторы.  </a:t>
            </a:r>
            <a:endParaRPr lang="ru-RU" sz="2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1. Первая   группа   факторов   связана   с   физическим   состоянием    ребенка.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2.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Другим  фактором,  влияющим  на  характер  адаптации  ребенка  к  новым 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условиям, является возраст, в котором малыш поступает в детское учреждение.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3.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важным фактором, влияющим на характер адаптации, является 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степень  </a:t>
            </a:r>
            <a:r>
              <a:rPr lang="ru-RU" sz="20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сформированности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у  ребенка общения  с окружающими и предметной  деятельности.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4.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Психологи выявили четкую закономерность между развитием предметной  деятельности  ребенка  и  его  привыканием  к  яслям.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5.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Связан  с  психологическими      особенностями     родителей,   особенно     матери,   и  стилем  взаимоотношений  в  семье.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0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70857" y="2059441"/>
            <a:ext cx="11155679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207" y="1985554"/>
            <a:ext cx="9126582" cy="740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ФАКТОРЫ, ВЛИЯЮЩИЕ НА УСПЕШНОСТЬ ПРИВЫКАНИЯ РЕБЕНКА К ЯСЛЯМ. 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9635" y="3399096"/>
            <a:ext cx="3056708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акторы,   связанные 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  физическим   состоянием    ребенка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7565" y="3399096"/>
            <a:ext cx="3457303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возраст, в котором малыш поступает в детское учреждение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29303" y="3376919"/>
            <a:ext cx="3997233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степень 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сформированности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у  ребенка общения  с окружающими и предметной  деятельности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891" y="4965518"/>
            <a:ext cx="4815841" cy="1435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Психологи выявили четкую закономерность между развитием предметной  деятельности  ребенка  и  его  привыканием  к  яслям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3600" y="4965518"/>
            <a:ext cx="5721531" cy="1435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Связан  с  психологическими      особенностями     родителей,   особенно     матери,   и  стилем  взаимоотношений  в  семье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351314" y="2725783"/>
            <a:ext cx="862149" cy="673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0"/>
          </p:cNvCxnSpPr>
          <p:nvPr/>
        </p:nvCxnSpPr>
        <p:spPr>
          <a:xfrm>
            <a:off x="5656216" y="2725783"/>
            <a:ext cx="1" cy="673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03473" y="2725783"/>
            <a:ext cx="1297578" cy="651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553097" y="2725783"/>
            <a:ext cx="191588" cy="223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93576" y="2725783"/>
            <a:ext cx="404950" cy="223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23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3840" y="1883000"/>
            <a:ext cx="1170431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же помочь ребенку адаптироваться к условиям ДОУ?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работа с родителями.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 startAt="2"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Постоянство  среды.  Ребенок чувствует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себя  спокойнее,  когда  его  окружают  знакомые  ему  вещи.  Задача  взрослых  – сделать  первые  дни  пребывания  ребенка  в  яслях  максимально  комфортными,  благоприятными для его эмоционального благополучия.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625"/>
            <a:ext cx="2103890" cy="2805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6" y="3886625"/>
            <a:ext cx="2103890" cy="2805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2" y="3891280"/>
            <a:ext cx="2100399" cy="2800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72" y="4578998"/>
            <a:ext cx="2552366" cy="1435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62" y="3894741"/>
            <a:ext cx="1577653" cy="2804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87" y="3894245"/>
            <a:ext cx="1577932" cy="28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1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МДОУ№59\Desktop\IMG_20210321_173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37" y="2569895"/>
            <a:ext cx="2456424" cy="3275232"/>
          </a:xfrm>
          <a:prstGeom prst="rect">
            <a:avLst/>
          </a:prstGeom>
          <a:noFill/>
        </p:spPr>
      </p:pic>
      <p:pic>
        <p:nvPicPr>
          <p:cNvPr id="11" name="Picture 3" descr="C:\Users\МДОУ№59\Desktop\IMG_20210323_165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5525" y="2018428"/>
            <a:ext cx="3067138" cy="2300353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27" y="4375053"/>
            <a:ext cx="3095105" cy="2264860"/>
          </a:xfrm>
          <a:prstGeom prst="rect">
            <a:avLst/>
          </a:prstGeom>
        </p:spPr>
      </p:pic>
      <p:pic>
        <p:nvPicPr>
          <p:cNvPr id="26626" name="Picture 2" descr="C:\Users\МДОУ№59\Desktop\IMG-09e31338e1126e040fcd6060fe47997c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4358" y="2286000"/>
            <a:ext cx="5036234" cy="377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31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0" name="Picture 2" descr="C:\Users\МДОУ№59\Desktop\IMG_20210420_085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955" y="2015591"/>
            <a:ext cx="3399690" cy="4532920"/>
          </a:xfrm>
          <a:prstGeom prst="rect">
            <a:avLst/>
          </a:prstGeom>
          <a:noFill/>
        </p:spPr>
      </p:pic>
      <p:pic>
        <p:nvPicPr>
          <p:cNvPr id="27651" name="Picture 3" descr="C:\Users\МДОУ№59\Desktop\IMG-72bb5ffa40df8aa286c3f8e490af3b8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477" y="2016257"/>
            <a:ext cx="6020525" cy="451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319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613</Words>
  <Application>Microsoft Office PowerPoint</Application>
  <PresentationFormat>Широкоэкранный</PresentationFormat>
  <Paragraphs>110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dou59zav</cp:lastModifiedBy>
  <cp:revision>10</cp:revision>
  <dcterms:created xsi:type="dcterms:W3CDTF">2019-09-23T20:37:01Z</dcterms:created>
  <dcterms:modified xsi:type="dcterms:W3CDTF">2021-05-17T12:45:21Z</dcterms:modified>
</cp:coreProperties>
</file>